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76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D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028D-72F1-4D8F-872B-20C8F5C87421}" type="datetimeFigureOut">
              <a:rPr lang="es-DO" smtClean="0"/>
              <a:pPr/>
              <a:t>11/1/15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37B9F-1F91-4ECD-9787-89EE3DBAD278}" type="slidenum">
              <a:rPr lang="es-DO" smtClean="0"/>
              <a:pPr/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D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028D-72F1-4D8F-872B-20C8F5C87421}" type="datetimeFigureOut">
              <a:rPr lang="es-DO" smtClean="0"/>
              <a:pPr/>
              <a:t>11/1/15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37B9F-1F91-4ECD-9787-89EE3DBAD278}" type="slidenum">
              <a:rPr lang="es-DO" smtClean="0"/>
              <a:pPr/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D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028D-72F1-4D8F-872B-20C8F5C87421}" type="datetimeFigureOut">
              <a:rPr lang="es-DO" smtClean="0"/>
              <a:pPr/>
              <a:t>11/1/15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37B9F-1F91-4ECD-9787-89EE3DBAD278}" type="slidenum">
              <a:rPr lang="es-DO" smtClean="0"/>
              <a:pPr/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D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028D-72F1-4D8F-872B-20C8F5C87421}" type="datetimeFigureOut">
              <a:rPr lang="es-DO" smtClean="0"/>
              <a:pPr/>
              <a:t>11/1/15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37B9F-1F91-4ECD-9787-89EE3DBAD278}" type="slidenum">
              <a:rPr lang="es-DO" smtClean="0"/>
              <a:pPr/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028D-72F1-4D8F-872B-20C8F5C87421}" type="datetimeFigureOut">
              <a:rPr lang="es-DO" smtClean="0"/>
              <a:pPr/>
              <a:t>11/1/15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37B9F-1F91-4ECD-9787-89EE3DBAD278}" type="slidenum">
              <a:rPr lang="es-DO" smtClean="0"/>
              <a:pPr/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D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D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028D-72F1-4D8F-872B-20C8F5C87421}" type="datetimeFigureOut">
              <a:rPr lang="es-DO" smtClean="0"/>
              <a:pPr/>
              <a:t>11/1/15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37B9F-1F91-4ECD-9787-89EE3DBAD278}" type="slidenum">
              <a:rPr lang="es-DO" smtClean="0"/>
              <a:pPr/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D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D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028D-72F1-4D8F-872B-20C8F5C87421}" type="datetimeFigureOut">
              <a:rPr lang="es-DO" smtClean="0"/>
              <a:pPr/>
              <a:t>11/1/15</a:t>
            </a:fld>
            <a:endParaRPr lang="es-D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37B9F-1F91-4ECD-9787-89EE3DBAD278}" type="slidenum">
              <a:rPr lang="es-DO" smtClean="0"/>
              <a:pPr/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028D-72F1-4D8F-872B-20C8F5C87421}" type="datetimeFigureOut">
              <a:rPr lang="es-DO" smtClean="0"/>
              <a:pPr/>
              <a:t>11/1/15</a:t>
            </a:fld>
            <a:endParaRPr lang="es-D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37B9F-1F91-4ECD-9787-89EE3DBAD278}" type="slidenum">
              <a:rPr lang="es-DO" smtClean="0"/>
              <a:pPr/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028D-72F1-4D8F-872B-20C8F5C87421}" type="datetimeFigureOut">
              <a:rPr lang="es-DO" smtClean="0"/>
              <a:pPr/>
              <a:t>11/1/15</a:t>
            </a:fld>
            <a:endParaRPr lang="es-D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37B9F-1F91-4ECD-9787-89EE3DBAD278}" type="slidenum">
              <a:rPr lang="es-DO" smtClean="0"/>
              <a:pPr/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D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028D-72F1-4D8F-872B-20C8F5C87421}" type="datetimeFigureOut">
              <a:rPr lang="es-DO" smtClean="0"/>
              <a:pPr/>
              <a:t>11/1/15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37B9F-1F91-4ECD-9787-89EE3DBAD278}" type="slidenum">
              <a:rPr lang="es-DO" smtClean="0"/>
              <a:pPr/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028D-72F1-4D8F-872B-20C8F5C87421}" type="datetimeFigureOut">
              <a:rPr lang="es-DO" smtClean="0"/>
              <a:pPr/>
              <a:t>11/1/15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37B9F-1F91-4ECD-9787-89EE3DBAD278}" type="slidenum">
              <a:rPr lang="es-DO" smtClean="0"/>
              <a:pPr/>
              <a:t>‹#›</a:t>
            </a:fld>
            <a:endParaRPr lang="es-D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D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2028D-72F1-4D8F-872B-20C8F5C87421}" type="datetimeFigureOut">
              <a:rPr lang="es-DO" smtClean="0"/>
              <a:pPr/>
              <a:t>11/1/15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37B9F-1F91-4ECD-9787-89EE3DBAD278}" type="slidenum">
              <a:rPr lang="es-DO" smtClean="0"/>
              <a:pPr/>
              <a:t>‹#›</a:t>
            </a:fld>
            <a:endParaRPr lang="es-D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image" Target="../media/image3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-27384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Current Network Schema</a:t>
            </a:r>
            <a:endParaRPr lang="es-DO" dirty="0"/>
          </a:p>
        </p:txBody>
      </p:sp>
      <p:pic>
        <p:nvPicPr>
          <p:cNvPr id="4" name="Content Placeholder 3" descr="interne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124744"/>
            <a:ext cx="2292794" cy="1175792"/>
          </a:xfrm>
        </p:spPr>
      </p:pic>
      <p:sp>
        <p:nvSpPr>
          <p:cNvPr id="6" name="Left-Right Arrow 5"/>
          <p:cNvSpPr/>
          <p:nvPr/>
        </p:nvSpPr>
        <p:spPr>
          <a:xfrm rot="5052864">
            <a:off x="1203746" y="2789514"/>
            <a:ext cx="807483" cy="432048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7" name="Left-Right Arrow 6"/>
          <p:cNvSpPr/>
          <p:nvPr/>
        </p:nvSpPr>
        <p:spPr>
          <a:xfrm>
            <a:off x="2627784" y="3789040"/>
            <a:ext cx="1080120" cy="576064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grpSp>
        <p:nvGrpSpPr>
          <p:cNvPr id="10" name="Group 9"/>
          <p:cNvGrpSpPr/>
          <p:nvPr/>
        </p:nvGrpSpPr>
        <p:grpSpPr>
          <a:xfrm>
            <a:off x="1187624" y="3573016"/>
            <a:ext cx="1093663" cy="1054102"/>
            <a:chOff x="1043608" y="3356992"/>
            <a:chExt cx="1237679" cy="1490197"/>
          </a:xfrm>
        </p:grpSpPr>
        <p:pic>
          <p:nvPicPr>
            <p:cNvPr id="5" name="Picture 4" descr="router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3608" y="3356992"/>
              <a:ext cx="1237679" cy="1125163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043608" y="4437112"/>
              <a:ext cx="1152128" cy="4100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Router</a:t>
              </a:r>
              <a:endParaRPr lang="es-DO" b="1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39552" y="220486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Internet</a:t>
            </a:r>
            <a:endParaRPr lang="es-DO" b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3707904" y="3933056"/>
            <a:ext cx="1503027" cy="657364"/>
            <a:chOff x="3707904" y="3933056"/>
            <a:chExt cx="1503027" cy="657364"/>
          </a:xfrm>
        </p:grpSpPr>
        <p:pic>
          <p:nvPicPr>
            <p:cNvPr id="8" name="Picture 7" descr="1194983902637558515switch_cisco_nico_.svg.hi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07904" y="3933056"/>
              <a:ext cx="1503027" cy="470948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3851920" y="4221088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Switch</a:t>
              </a:r>
              <a:endParaRPr lang="es-DO" b="1" dirty="0"/>
            </a:p>
          </p:txBody>
        </p:sp>
      </p:grpSp>
      <p:sp>
        <p:nvSpPr>
          <p:cNvPr id="18" name="Left-Right Arrow 17"/>
          <p:cNvSpPr/>
          <p:nvPr/>
        </p:nvSpPr>
        <p:spPr>
          <a:xfrm rot="5052864">
            <a:off x="4135850" y="4788565"/>
            <a:ext cx="807483" cy="432048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grpSp>
        <p:nvGrpSpPr>
          <p:cNvPr id="31" name="Group 30"/>
          <p:cNvGrpSpPr/>
          <p:nvPr/>
        </p:nvGrpSpPr>
        <p:grpSpPr>
          <a:xfrm>
            <a:off x="5436096" y="836712"/>
            <a:ext cx="3284984" cy="2016224"/>
            <a:chOff x="3923928" y="1052736"/>
            <a:chExt cx="5013176" cy="2730942"/>
          </a:xfrm>
        </p:grpSpPr>
        <p:pic>
          <p:nvPicPr>
            <p:cNvPr id="14" name="Picture 13" descr="client_twitter.jpe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23928" y="1556792"/>
              <a:ext cx="914400" cy="817474"/>
            </a:xfrm>
            <a:prstGeom prst="rect">
              <a:avLst/>
            </a:prstGeom>
          </p:spPr>
        </p:pic>
        <p:pic>
          <p:nvPicPr>
            <p:cNvPr id="15" name="Picture 14" descr="ClientmisteryMan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436096" y="1412776"/>
              <a:ext cx="802782" cy="955871"/>
            </a:xfrm>
            <a:prstGeom prst="rect">
              <a:avLst/>
            </a:prstGeom>
          </p:spPr>
        </p:pic>
        <p:pic>
          <p:nvPicPr>
            <p:cNvPr id="16" name="Picture 15" descr="ClientMistery-women-computer-512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948264" y="1916832"/>
              <a:ext cx="756084" cy="1008112"/>
            </a:xfrm>
            <a:prstGeom prst="rect">
              <a:avLst/>
            </a:prstGeom>
          </p:spPr>
        </p:pic>
        <p:sp>
          <p:nvSpPr>
            <p:cNvPr id="19" name="Left-Right Arrow 18"/>
            <p:cNvSpPr/>
            <p:nvPr/>
          </p:nvSpPr>
          <p:spPr>
            <a:xfrm rot="8817441">
              <a:off x="5536124" y="3202667"/>
              <a:ext cx="1486573" cy="432048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DO"/>
            </a:p>
          </p:txBody>
        </p:sp>
        <p:sp>
          <p:nvSpPr>
            <p:cNvPr id="20" name="Left-Right Arrow 19"/>
            <p:cNvSpPr/>
            <p:nvPr/>
          </p:nvSpPr>
          <p:spPr>
            <a:xfrm rot="7544233">
              <a:off x="4696507" y="2926046"/>
              <a:ext cx="1283217" cy="432048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DO"/>
            </a:p>
          </p:txBody>
        </p:sp>
        <p:sp>
          <p:nvSpPr>
            <p:cNvPr id="21" name="Left-Right Arrow 20"/>
            <p:cNvSpPr/>
            <p:nvPr/>
          </p:nvSpPr>
          <p:spPr>
            <a:xfrm rot="5052864">
              <a:off x="3931080" y="2888126"/>
              <a:ext cx="1081876" cy="432048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DO"/>
            </a:p>
          </p:txBody>
        </p:sp>
        <p:pic>
          <p:nvPicPr>
            <p:cNvPr id="22" name="Picture 21" descr="clients list of vaibhav Industries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668344" y="1052736"/>
              <a:ext cx="1268760" cy="1268760"/>
            </a:xfrm>
            <a:prstGeom prst="rect">
              <a:avLst/>
            </a:prstGeom>
          </p:spPr>
        </p:pic>
      </p:grpSp>
      <p:sp>
        <p:nvSpPr>
          <p:cNvPr id="23" name="Oval 22"/>
          <p:cNvSpPr/>
          <p:nvPr/>
        </p:nvSpPr>
        <p:spPr>
          <a:xfrm>
            <a:off x="251520" y="0"/>
            <a:ext cx="9721080" cy="659735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28" name="Left-Right Arrow 27"/>
          <p:cNvSpPr/>
          <p:nvPr/>
        </p:nvSpPr>
        <p:spPr>
          <a:xfrm rot="3443461">
            <a:off x="4927848" y="4484653"/>
            <a:ext cx="807483" cy="432048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29" name="Left-Right Arrow 28"/>
          <p:cNvSpPr/>
          <p:nvPr/>
        </p:nvSpPr>
        <p:spPr>
          <a:xfrm rot="556424">
            <a:off x="5495983" y="4007461"/>
            <a:ext cx="1354311" cy="432048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30" name="Left-Right Arrow 29"/>
          <p:cNvSpPr/>
          <p:nvPr/>
        </p:nvSpPr>
        <p:spPr>
          <a:xfrm rot="8665498">
            <a:off x="2937909" y="4543700"/>
            <a:ext cx="1109926" cy="432048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pic>
        <p:nvPicPr>
          <p:cNvPr id="32" name="Picture 31" descr="wifi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508104" y="2852936"/>
            <a:ext cx="1127981" cy="894606"/>
          </a:xfrm>
          <a:prstGeom prst="rect">
            <a:avLst/>
          </a:prstGeom>
        </p:spPr>
      </p:pic>
      <p:sp>
        <p:nvSpPr>
          <p:cNvPr id="33" name="Curved Down Arrow 32"/>
          <p:cNvSpPr/>
          <p:nvPr/>
        </p:nvSpPr>
        <p:spPr>
          <a:xfrm rot="19208351">
            <a:off x="4773051" y="3304035"/>
            <a:ext cx="864096" cy="360040"/>
          </a:xfrm>
          <a:prstGeom prst="curved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DO">
              <a:solidFill>
                <a:schemeClr val="tx1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2411760" y="5157192"/>
            <a:ext cx="1224136" cy="1449452"/>
            <a:chOff x="2195736" y="5157192"/>
            <a:chExt cx="1224136" cy="1449452"/>
          </a:xfrm>
        </p:grpSpPr>
        <p:pic>
          <p:nvPicPr>
            <p:cNvPr id="24" name="Picture 23" descr="server3.pn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267744" y="5157192"/>
              <a:ext cx="1152128" cy="1152128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2195736" y="6237312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PC</a:t>
              </a:r>
              <a:endParaRPr lang="es-DO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851920" y="5408548"/>
            <a:ext cx="1224136" cy="1449452"/>
            <a:chOff x="2195736" y="5157192"/>
            <a:chExt cx="1224136" cy="1449452"/>
          </a:xfrm>
        </p:grpSpPr>
        <p:pic>
          <p:nvPicPr>
            <p:cNvPr id="37" name="Picture 36" descr="server3.pn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267744" y="5157192"/>
              <a:ext cx="1152128" cy="1152128"/>
            </a:xfrm>
            <a:prstGeom prst="rect">
              <a:avLst/>
            </a:prstGeom>
          </p:spPr>
        </p:pic>
        <p:sp>
          <p:nvSpPr>
            <p:cNvPr id="38" name="TextBox 37"/>
            <p:cNvSpPr txBox="1"/>
            <p:nvPr/>
          </p:nvSpPr>
          <p:spPr>
            <a:xfrm>
              <a:off x="2195736" y="6237312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PC</a:t>
              </a:r>
              <a:endParaRPr lang="es-DO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148064" y="5085184"/>
            <a:ext cx="1224136" cy="1449452"/>
            <a:chOff x="2195736" y="5157192"/>
            <a:chExt cx="1224136" cy="1449452"/>
          </a:xfrm>
        </p:grpSpPr>
        <p:pic>
          <p:nvPicPr>
            <p:cNvPr id="40" name="Picture 39" descr="server3.pn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267744" y="5157192"/>
              <a:ext cx="1152128" cy="1152128"/>
            </a:xfrm>
            <a:prstGeom prst="rect">
              <a:avLst/>
            </a:prstGeom>
          </p:spPr>
        </p:pic>
        <p:sp>
          <p:nvSpPr>
            <p:cNvPr id="41" name="TextBox 40"/>
            <p:cNvSpPr txBox="1"/>
            <p:nvPr/>
          </p:nvSpPr>
          <p:spPr>
            <a:xfrm>
              <a:off x="2195736" y="6237312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PC</a:t>
              </a:r>
              <a:endParaRPr lang="es-DO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6372200" y="4653136"/>
            <a:ext cx="1224136" cy="1449452"/>
            <a:chOff x="2195736" y="5157192"/>
            <a:chExt cx="1224136" cy="1449452"/>
          </a:xfrm>
        </p:grpSpPr>
        <p:pic>
          <p:nvPicPr>
            <p:cNvPr id="43" name="Picture 42" descr="server3.pn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267744" y="5157192"/>
              <a:ext cx="1152128" cy="1152128"/>
            </a:xfrm>
            <a:prstGeom prst="rect">
              <a:avLst/>
            </a:prstGeom>
          </p:spPr>
        </p:pic>
        <p:sp>
          <p:nvSpPr>
            <p:cNvPr id="44" name="TextBox 43"/>
            <p:cNvSpPr txBox="1"/>
            <p:nvPr/>
          </p:nvSpPr>
          <p:spPr>
            <a:xfrm>
              <a:off x="2195736" y="6237312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PC</a:t>
              </a:r>
              <a:endParaRPr lang="es-DO" dirty="0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3394720" cy="71095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Pros</a:t>
            </a:r>
            <a:endParaRPr lang="es-DO" dirty="0"/>
          </a:p>
        </p:txBody>
      </p:sp>
      <p:sp>
        <p:nvSpPr>
          <p:cNvPr id="5" name="TextBox 4"/>
          <p:cNvSpPr txBox="1"/>
          <p:nvPr/>
        </p:nvSpPr>
        <p:spPr>
          <a:xfrm>
            <a:off x="4860032" y="44624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Cons</a:t>
            </a:r>
            <a:endParaRPr lang="es-DO" sz="40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683568" y="908720"/>
            <a:ext cx="1512168" cy="504056"/>
          </a:xfrm>
          <a:prstGeom prst="wedgeRoundRectCallout">
            <a:avLst>
              <a:gd name="adj1" fmla="val -33947"/>
              <a:gd name="adj2" fmla="val -93773"/>
              <a:gd name="adj3" fmla="val 1666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Simpler</a:t>
            </a:r>
            <a:endParaRPr lang="es-DO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3635896" y="980728"/>
            <a:ext cx="2376264" cy="720080"/>
          </a:xfrm>
          <a:prstGeom prst="wedgeRoundRectCallout">
            <a:avLst>
              <a:gd name="adj1" fmla="val 25330"/>
              <a:gd name="adj2" fmla="val -9464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control over Traffic</a:t>
            </a:r>
            <a:endParaRPr lang="es-DO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7236296" y="332656"/>
            <a:ext cx="1512168" cy="792088"/>
          </a:xfrm>
          <a:prstGeom prst="wedgeRoundRectCallout">
            <a:avLst>
              <a:gd name="adj1" fmla="val -133030"/>
              <a:gd name="adj2" fmla="val -3456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Low Security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177281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0" y="1772816"/>
            <a:ext cx="3203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Practical Examples</a:t>
            </a:r>
            <a:endParaRPr lang="es-DO" dirty="0"/>
          </a:p>
        </p:txBody>
      </p:sp>
      <p:sp>
        <p:nvSpPr>
          <p:cNvPr id="19" name="Rectangular Callout 18"/>
          <p:cNvSpPr/>
          <p:nvPr/>
        </p:nvSpPr>
        <p:spPr>
          <a:xfrm>
            <a:off x="2987824" y="2132856"/>
            <a:ext cx="1872208" cy="1296144"/>
          </a:xfrm>
          <a:prstGeom prst="wedgeRectCallout">
            <a:avLst>
              <a:gd name="adj1" fmla="val -1699"/>
              <a:gd name="adj2" fmla="val -8925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 user can take all the bandwidth</a:t>
            </a:r>
            <a:endParaRPr lang="en-US" sz="2800" dirty="0"/>
          </a:p>
        </p:txBody>
      </p:sp>
      <p:sp>
        <p:nvSpPr>
          <p:cNvPr id="20" name="Rectangular Callout 19"/>
          <p:cNvSpPr/>
          <p:nvPr/>
        </p:nvSpPr>
        <p:spPr>
          <a:xfrm>
            <a:off x="4932040" y="2132856"/>
            <a:ext cx="1872208" cy="1296144"/>
          </a:xfrm>
          <a:prstGeom prst="wedgeRectCallout">
            <a:avLst>
              <a:gd name="adj1" fmla="val -30837"/>
              <a:gd name="adj2" fmla="val -9336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Employees can Access anything</a:t>
            </a:r>
            <a:endParaRPr lang="en-US" sz="2800" dirty="0"/>
          </a:p>
        </p:txBody>
      </p:sp>
      <p:sp>
        <p:nvSpPr>
          <p:cNvPr id="21" name="Rectangular Callout 20"/>
          <p:cNvSpPr/>
          <p:nvPr/>
        </p:nvSpPr>
        <p:spPr>
          <a:xfrm>
            <a:off x="7020272" y="2132856"/>
            <a:ext cx="2123728" cy="1656184"/>
          </a:xfrm>
          <a:prstGeom prst="wedgeRectCallout">
            <a:avLst>
              <a:gd name="adj1" fmla="val 7443"/>
              <a:gd name="adj2" fmla="val -11057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Intruders have high privilege on the network.</a:t>
            </a:r>
          </a:p>
        </p:txBody>
      </p:sp>
      <p:sp>
        <p:nvSpPr>
          <p:cNvPr id="22" name="Rectangular Callout 21"/>
          <p:cNvSpPr/>
          <p:nvPr/>
        </p:nvSpPr>
        <p:spPr>
          <a:xfrm>
            <a:off x="6804248" y="4293096"/>
            <a:ext cx="2339752" cy="1656184"/>
          </a:xfrm>
          <a:prstGeom prst="wedgeRectCallout">
            <a:avLst>
              <a:gd name="adj1" fmla="val -768"/>
              <a:gd name="adj2" fmla="val -8653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Security depends on many machines</a:t>
            </a:r>
            <a:endParaRPr lang="en-US" sz="2800" dirty="0"/>
          </a:p>
        </p:txBody>
      </p:sp>
      <p:sp>
        <p:nvSpPr>
          <p:cNvPr id="23" name="Rectangular Callout 22"/>
          <p:cNvSpPr/>
          <p:nvPr/>
        </p:nvSpPr>
        <p:spPr>
          <a:xfrm>
            <a:off x="323528" y="2204864"/>
            <a:ext cx="2592288" cy="2520280"/>
          </a:xfrm>
          <a:prstGeom prst="wedgeRectCallout">
            <a:avLst>
              <a:gd name="adj1" fmla="val 13767"/>
              <a:gd name="adj2" fmla="val -82465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If something fails it’s simpler to find the problem as there are less layers involved.</a:t>
            </a:r>
            <a:endParaRPr lang="es-DO" sz="2800" dirty="0"/>
          </a:p>
        </p:txBody>
      </p:sp>
      <p:sp>
        <p:nvSpPr>
          <p:cNvPr id="24" name="Rectangular Callout 23"/>
          <p:cNvSpPr/>
          <p:nvPr/>
        </p:nvSpPr>
        <p:spPr>
          <a:xfrm>
            <a:off x="3203848" y="3789040"/>
            <a:ext cx="2880320" cy="936104"/>
          </a:xfrm>
          <a:prstGeom prst="wedgeRectCallout">
            <a:avLst>
              <a:gd name="adj1" fmla="val 75841"/>
              <a:gd name="adj2" fmla="val 3991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No way to detect an attacker</a:t>
            </a:r>
            <a:endParaRPr lang="es-DO" sz="2800" dirty="0"/>
          </a:p>
        </p:txBody>
      </p:sp>
      <p:sp>
        <p:nvSpPr>
          <p:cNvPr id="25" name="Rectangular Callout 24"/>
          <p:cNvSpPr/>
          <p:nvPr/>
        </p:nvSpPr>
        <p:spPr>
          <a:xfrm>
            <a:off x="251520" y="5229200"/>
            <a:ext cx="6120680" cy="1152128"/>
          </a:xfrm>
          <a:prstGeom prst="wedgeRectCallout">
            <a:avLst>
              <a:gd name="adj1" fmla="val 57237"/>
              <a:gd name="adj2" fmla="val -5575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 virus in a customer computer can endanger the whole network.</a:t>
            </a:r>
            <a:endParaRPr lang="es-DO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 animBg="1"/>
      <p:bldP spid="10" grpId="0" build="allAtOnce" animBg="1"/>
      <p:bldP spid="11" grpId="1" animBg="1"/>
      <p:bldP spid="19" grpId="0" uiExpand="1" build="allAtOnce" animBg="1"/>
      <p:bldP spid="20" grpId="0" animBg="1"/>
      <p:bldP spid="21" grpId="0" animBg="1"/>
      <p:bldP spid="22" grpId="0" animBg="1"/>
      <p:bldP spid="23" grpId="0" build="allAtOnce" animBg="1"/>
      <p:bldP spid="24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-243408"/>
            <a:ext cx="6048672" cy="1008112"/>
          </a:xfrm>
        </p:spPr>
        <p:txBody>
          <a:bodyPr/>
          <a:lstStyle/>
          <a:p>
            <a:pPr algn="l"/>
            <a:r>
              <a:rPr lang="en-US" dirty="0" smtClean="0"/>
              <a:t>Current Network Schema</a:t>
            </a:r>
            <a:endParaRPr lang="es-DO" dirty="0"/>
          </a:p>
        </p:txBody>
      </p:sp>
      <p:pic>
        <p:nvPicPr>
          <p:cNvPr id="4" name="Content Placeholder 3" descr="interne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124744"/>
            <a:ext cx="2292794" cy="1175792"/>
          </a:xfrm>
        </p:spPr>
      </p:pic>
      <p:sp>
        <p:nvSpPr>
          <p:cNvPr id="6" name="Left-Right Arrow 5"/>
          <p:cNvSpPr/>
          <p:nvPr/>
        </p:nvSpPr>
        <p:spPr>
          <a:xfrm rot="5052864">
            <a:off x="1203746" y="2789514"/>
            <a:ext cx="807483" cy="432048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7" name="Left-Right Arrow 6"/>
          <p:cNvSpPr/>
          <p:nvPr/>
        </p:nvSpPr>
        <p:spPr>
          <a:xfrm>
            <a:off x="2627784" y="3789040"/>
            <a:ext cx="1080120" cy="576064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grpSp>
        <p:nvGrpSpPr>
          <p:cNvPr id="3" name="Group 9"/>
          <p:cNvGrpSpPr/>
          <p:nvPr/>
        </p:nvGrpSpPr>
        <p:grpSpPr>
          <a:xfrm>
            <a:off x="1187624" y="3573016"/>
            <a:ext cx="1093663" cy="1054102"/>
            <a:chOff x="1043608" y="3356992"/>
            <a:chExt cx="1237679" cy="1490197"/>
          </a:xfrm>
        </p:grpSpPr>
        <p:pic>
          <p:nvPicPr>
            <p:cNvPr id="5" name="Picture 4" descr="router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3608" y="3356992"/>
              <a:ext cx="1237679" cy="1125163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043608" y="4437112"/>
              <a:ext cx="1152128" cy="4100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Router</a:t>
              </a:r>
              <a:endParaRPr lang="es-DO" b="1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39552" y="220486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Internet</a:t>
            </a:r>
            <a:endParaRPr lang="es-DO" b="1" dirty="0"/>
          </a:p>
        </p:txBody>
      </p:sp>
      <p:sp>
        <p:nvSpPr>
          <p:cNvPr id="23" name="Oval 22"/>
          <p:cNvSpPr/>
          <p:nvPr/>
        </p:nvSpPr>
        <p:spPr>
          <a:xfrm>
            <a:off x="251520" y="0"/>
            <a:ext cx="9721080" cy="659735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grpSp>
        <p:nvGrpSpPr>
          <p:cNvPr id="47" name="Group 46"/>
          <p:cNvGrpSpPr/>
          <p:nvPr/>
        </p:nvGrpSpPr>
        <p:grpSpPr>
          <a:xfrm>
            <a:off x="5436096" y="836712"/>
            <a:ext cx="3284984" cy="2910830"/>
            <a:chOff x="5436096" y="836712"/>
            <a:chExt cx="3284984" cy="2910830"/>
          </a:xfrm>
        </p:grpSpPr>
        <p:grpSp>
          <p:nvGrpSpPr>
            <p:cNvPr id="13" name="Group 30"/>
            <p:cNvGrpSpPr/>
            <p:nvPr/>
          </p:nvGrpSpPr>
          <p:grpSpPr>
            <a:xfrm>
              <a:off x="5436096" y="836712"/>
              <a:ext cx="3284984" cy="2016224"/>
              <a:chOff x="3923928" y="1052736"/>
              <a:chExt cx="5013176" cy="2730942"/>
            </a:xfrm>
          </p:grpSpPr>
          <p:pic>
            <p:nvPicPr>
              <p:cNvPr id="14" name="Picture 13" descr="client_twitter.jpe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923928" y="1556792"/>
                <a:ext cx="914400" cy="817474"/>
              </a:xfrm>
              <a:prstGeom prst="rect">
                <a:avLst/>
              </a:prstGeom>
            </p:spPr>
          </p:pic>
          <p:pic>
            <p:nvPicPr>
              <p:cNvPr id="15" name="Picture 14" descr="ClientmisteryMan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5436096" y="1412776"/>
                <a:ext cx="802782" cy="955871"/>
              </a:xfrm>
              <a:prstGeom prst="rect">
                <a:avLst/>
              </a:prstGeom>
            </p:spPr>
          </p:pic>
          <p:pic>
            <p:nvPicPr>
              <p:cNvPr id="16" name="Picture 15" descr="ClientMistery-women-computer-512.png"/>
              <p:cNvPicPr>
                <a:picLocks noChangeAspect="1"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6948264" y="1916832"/>
                <a:ext cx="756084" cy="1008112"/>
              </a:xfrm>
              <a:prstGeom prst="rect">
                <a:avLst/>
              </a:prstGeom>
            </p:spPr>
          </p:pic>
          <p:sp>
            <p:nvSpPr>
              <p:cNvPr id="19" name="Left-Right Arrow 18"/>
              <p:cNvSpPr/>
              <p:nvPr/>
            </p:nvSpPr>
            <p:spPr>
              <a:xfrm rot="8817441">
                <a:off x="5536124" y="3202667"/>
                <a:ext cx="1486573" cy="432048"/>
              </a:xfrm>
              <a:prstGeom prst="leftRightArrow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s-DO"/>
              </a:p>
            </p:txBody>
          </p:sp>
          <p:sp>
            <p:nvSpPr>
              <p:cNvPr id="20" name="Left-Right Arrow 19"/>
              <p:cNvSpPr/>
              <p:nvPr/>
            </p:nvSpPr>
            <p:spPr>
              <a:xfrm rot="7544233">
                <a:off x="4696507" y="2926046"/>
                <a:ext cx="1283217" cy="432048"/>
              </a:xfrm>
              <a:prstGeom prst="leftRightArrow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s-DO"/>
              </a:p>
            </p:txBody>
          </p:sp>
          <p:sp>
            <p:nvSpPr>
              <p:cNvPr id="21" name="Left-Right Arrow 20"/>
              <p:cNvSpPr/>
              <p:nvPr/>
            </p:nvSpPr>
            <p:spPr>
              <a:xfrm rot="5052864">
                <a:off x="3931080" y="2888126"/>
                <a:ext cx="1081876" cy="432048"/>
              </a:xfrm>
              <a:prstGeom prst="leftRightArrow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s-DO"/>
              </a:p>
            </p:txBody>
          </p:sp>
          <p:pic>
            <p:nvPicPr>
              <p:cNvPr id="22" name="Picture 21" descr="clients list of vaibhav Industries.jpg"/>
              <p:cNvPicPr>
                <a:picLocks noChangeAspect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7668344" y="1052736"/>
                <a:ext cx="1268760" cy="1268760"/>
              </a:xfrm>
              <a:prstGeom prst="rect">
                <a:avLst/>
              </a:prstGeom>
            </p:spPr>
          </p:pic>
        </p:grpSp>
        <p:pic>
          <p:nvPicPr>
            <p:cNvPr id="32" name="Picture 31" descr="wifi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508104" y="2852936"/>
              <a:ext cx="1127981" cy="894606"/>
            </a:xfrm>
            <a:prstGeom prst="rect">
              <a:avLst/>
            </a:prstGeom>
          </p:spPr>
        </p:pic>
      </p:grpSp>
      <p:sp>
        <p:nvSpPr>
          <p:cNvPr id="33" name="Curved Down Arrow 32"/>
          <p:cNvSpPr/>
          <p:nvPr/>
        </p:nvSpPr>
        <p:spPr>
          <a:xfrm rot="19208351">
            <a:off x="4773051" y="3304035"/>
            <a:ext cx="864096" cy="360040"/>
          </a:xfrm>
          <a:prstGeom prst="curved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DO">
              <a:solidFill>
                <a:schemeClr val="tx1"/>
              </a:solidFill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2411760" y="3933056"/>
            <a:ext cx="5184576" cy="2924944"/>
            <a:chOff x="2411760" y="3933056"/>
            <a:chExt cx="5184576" cy="2924944"/>
          </a:xfrm>
        </p:grpSpPr>
        <p:grpSp>
          <p:nvGrpSpPr>
            <p:cNvPr id="25" name="Group 35"/>
            <p:cNvGrpSpPr/>
            <p:nvPr/>
          </p:nvGrpSpPr>
          <p:grpSpPr>
            <a:xfrm>
              <a:off x="3851920" y="5408548"/>
              <a:ext cx="1224136" cy="1449452"/>
              <a:chOff x="2195736" y="5157192"/>
              <a:chExt cx="1224136" cy="1449452"/>
            </a:xfrm>
          </p:grpSpPr>
          <p:pic>
            <p:nvPicPr>
              <p:cNvPr id="37" name="Picture 36" descr="server3.png"/>
              <p:cNvPicPr>
                <a:picLocks noChangeAspect="1"/>
              </p:cNvPicPr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2267744" y="5157192"/>
                <a:ext cx="1152128" cy="1152128"/>
              </a:xfrm>
              <a:prstGeom prst="rect">
                <a:avLst/>
              </a:prstGeom>
            </p:spPr>
          </p:pic>
          <p:sp>
            <p:nvSpPr>
              <p:cNvPr id="38" name="TextBox 37"/>
              <p:cNvSpPr txBox="1"/>
              <p:nvPr/>
            </p:nvSpPr>
            <p:spPr>
              <a:xfrm>
                <a:off x="2195736" y="6237312"/>
                <a:ext cx="11521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PC</a:t>
                </a:r>
                <a:endParaRPr lang="es-DO" dirty="0"/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2411760" y="3933056"/>
              <a:ext cx="5184576" cy="2673588"/>
              <a:chOff x="2411760" y="3933056"/>
              <a:chExt cx="5184576" cy="2673588"/>
            </a:xfrm>
          </p:grpSpPr>
          <p:grpSp>
            <p:nvGrpSpPr>
              <p:cNvPr id="10" name="Group 12"/>
              <p:cNvGrpSpPr/>
              <p:nvPr/>
            </p:nvGrpSpPr>
            <p:grpSpPr>
              <a:xfrm>
                <a:off x="3707904" y="3933056"/>
                <a:ext cx="1503027" cy="657364"/>
                <a:chOff x="3707904" y="3933056"/>
                <a:chExt cx="1503027" cy="657364"/>
              </a:xfrm>
            </p:grpSpPr>
            <p:pic>
              <p:nvPicPr>
                <p:cNvPr id="8" name="Picture 7" descr="1194983902637558515switch_cisco_nico_.svg.hi.png"/>
                <p:cNvPicPr>
                  <a:picLocks noChangeAspect="1"/>
                </p:cNvPicPr>
                <p:nvPr/>
              </p:nvPicPr>
              <p:blipFill>
                <a:blip r:embed="rId10" cstate="print"/>
                <a:stretch>
                  <a:fillRect/>
                </a:stretch>
              </p:blipFill>
              <p:spPr>
                <a:xfrm>
                  <a:off x="3707904" y="3933056"/>
                  <a:ext cx="1503027" cy="470948"/>
                </a:xfrm>
                <a:prstGeom prst="rect">
                  <a:avLst/>
                </a:prstGeom>
              </p:spPr>
            </p:pic>
            <p:sp>
              <p:nvSpPr>
                <p:cNvPr id="12" name="TextBox 11"/>
                <p:cNvSpPr txBox="1"/>
                <p:nvPr/>
              </p:nvSpPr>
              <p:spPr>
                <a:xfrm>
                  <a:off x="3851920" y="4221088"/>
                  <a:ext cx="129614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b="1" dirty="0" smtClean="0"/>
                    <a:t>Switch</a:t>
                  </a:r>
                  <a:endParaRPr lang="es-DO" b="1" dirty="0"/>
                </a:p>
              </p:txBody>
            </p:sp>
          </p:grpSp>
          <p:grpSp>
            <p:nvGrpSpPr>
              <p:cNvPr id="50" name="Group 49"/>
              <p:cNvGrpSpPr/>
              <p:nvPr/>
            </p:nvGrpSpPr>
            <p:grpSpPr>
              <a:xfrm>
                <a:off x="2411760" y="4007461"/>
                <a:ext cx="5184576" cy="2599183"/>
                <a:chOff x="2411760" y="4007461"/>
                <a:chExt cx="5184576" cy="2599183"/>
              </a:xfrm>
            </p:grpSpPr>
            <p:sp>
              <p:nvSpPr>
                <p:cNvPr id="18" name="Left-Right Arrow 17"/>
                <p:cNvSpPr/>
                <p:nvPr/>
              </p:nvSpPr>
              <p:spPr>
                <a:xfrm rot="5052864">
                  <a:off x="4135850" y="4788565"/>
                  <a:ext cx="807483" cy="432048"/>
                </a:xfrm>
                <a:prstGeom prst="leftRightArrow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s-DO"/>
                </a:p>
              </p:txBody>
            </p:sp>
            <p:sp>
              <p:nvSpPr>
                <p:cNvPr id="28" name="Left-Right Arrow 27"/>
                <p:cNvSpPr/>
                <p:nvPr/>
              </p:nvSpPr>
              <p:spPr>
                <a:xfrm rot="3443461">
                  <a:off x="4927848" y="4484653"/>
                  <a:ext cx="807483" cy="432048"/>
                </a:xfrm>
                <a:prstGeom prst="leftRightArrow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s-DO"/>
                </a:p>
              </p:txBody>
            </p:sp>
            <p:sp>
              <p:nvSpPr>
                <p:cNvPr id="29" name="Left-Right Arrow 28"/>
                <p:cNvSpPr/>
                <p:nvPr/>
              </p:nvSpPr>
              <p:spPr>
                <a:xfrm rot="556424">
                  <a:off x="5495983" y="4007461"/>
                  <a:ext cx="1354311" cy="432048"/>
                </a:xfrm>
                <a:prstGeom prst="leftRightArrow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s-DO"/>
                </a:p>
              </p:txBody>
            </p:sp>
            <p:sp>
              <p:nvSpPr>
                <p:cNvPr id="30" name="Left-Right Arrow 29"/>
                <p:cNvSpPr/>
                <p:nvPr/>
              </p:nvSpPr>
              <p:spPr>
                <a:xfrm rot="8665498">
                  <a:off x="2937909" y="4543700"/>
                  <a:ext cx="1109926" cy="432048"/>
                </a:xfrm>
                <a:prstGeom prst="leftRightArrow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s-DO"/>
                </a:p>
              </p:txBody>
            </p:sp>
            <p:grpSp>
              <p:nvGrpSpPr>
                <p:cNvPr id="17" name="Group 34"/>
                <p:cNvGrpSpPr/>
                <p:nvPr/>
              </p:nvGrpSpPr>
              <p:grpSpPr>
                <a:xfrm>
                  <a:off x="2411760" y="5157192"/>
                  <a:ext cx="1224136" cy="1449452"/>
                  <a:chOff x="2195736" y="5157192"/>
                  <a:chExt cx="1224136" cy="1449452"/>
                </a:xfrm>
              </p:grpSpPr>
              <p:pic>
                <p:nvPicPr>
                  <p:cNvPr id="24" name="Picture 23" descr="server3.png"/>
                  <p:cNvPicPr>
                    <a:picLocks noChangeAspect="1"/>
                  </p:cNvPicPr>
                  <p:nvPr/>
                </p:nvPicPr>
                <p:blipFill>
                  <a:blip r:embed="rId9" cstate="print"/>
                  <a:stretch>
                    <a:fillRect/>
                  </a:stretch>
                </p:blipFill>
                <p:spPr>
                  <a:xfrm>
                    <a:off x="2267744" y="5157192"/>
                    <a:ext cx="1152128" cy="1152128"/>
                  </a:xfrm>
                  <a:prstGeom prst="rect">
                    <a:avLst/>
                  </a:prstGeom>
                </p:spPr>
              </p:pic>
              <p:sp>
                <p:nvSpPr>
                  <p:cNvPr id="34" name="TextBox 33"/>
                  <p:cNvSpPr txBox="1"/>
                  <p:nvPr/>
                </p:nvSpPr>
                <p:spPr>
                  <a:xfrm>
                    <a:off x="2195736" y="6237312"/>
                    <a:ext cx="115212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dirty="0" smtClean="0"/>
                      <a:t>PC</a:t>
                    </a:r>
                    <a:endParaRPr lang="es-DO" dirty="0"/>
                  </a:p>
                </p:txBody>
              </p:sp>
            </p:grpSp>
            <p:grpSp>
              <p:nvGrpSpPr>
                <p:cNvPr id="26" name="Group 38"/>
                <p:cNvGrpSpPr/>
                <p:nvPr/>
              </p:nvGrpSpPr>
              <p:grpSpPr>
                <a:xfrm>
                  <a:off x="5148064" y="5085184"/>
                  <a:ext cx="1224136" cy="1449452"/>
                  <a:chOff x="2195736" y="5157192"/>
                  <a:chExt cx="1224136" cy="1449452"/>
                </a:xfrm>
              </p:grpSpPr>
              <p:pic>
                <p:nvPicPr>
                  <p:cNvPr id="40" name="Picture 39" descr="server3.png"/>
                  <p:cNvPicPr>
                    <a:picLocks noChangeAspect="1"/>
                  </p:cNvPicPr>
                  <p:nvPr/>
                </p:nvPicPr>
                <p:blipFill>
                  <a:blip r:embed="rId9" cstate="print"/>
                  <a:stretch>
                    <a:fillRect/>
                  </a:stretch>
                </p:blipFill>
                <p:spPr>
                  <a:xfrm>
                    <a:off x="2267744" y="5157192"/>
                    <a:ext cx="1152128" cy="1152128"/>
                  </a:xfrm>
                  <a:prstGeom prst="rect">
                    <a:avLst/>
                  </a:prstGeom>
                </p:spPr>
              </p:pic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2195736" y="6237312"/>
                    <a:ext cx="115212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dirty="0" smtClean="0"/>
                      <a:t>PC</a:t>
                    </a:r>
                    <a:endParaRPr lang="es-DO" dirty="0"/>
                  </a:p>
                </p:txBody>
              </p:sp>
            </p:grpSp>
            <p:grpSp>
              <p:nvGrpSpPr>
                <p:cNvPr id="27" name="Group 41"/>
                <p:cNvGrpSpPr/>
                <p:nvPr/>
              </p:nvGrpSpPr>
              <p:grpSpPr>
                <a:xfrm>
                  <a:off x="6372200" y="4653136"/>
                  <a:ext cx="1224136" cy="1449452"/>
                  <a:chOff x="2195736" y="5157192"/>
                  <a:chExt cx="1224136" cy="1449452"/>
                </a:xfrm>
              </p:grpSpPr>
              <p:pic>
                <p:nvPicPr>
                  <p:cNvPr id="43" name="Picture 42" descr="server3.png"/>
                  <p:cNvPicPr>
                    <a:picLocks noChangeAspect="1"/>
                  </p:cNvPicPr>
                  <p:nvPr/>
                </p:nvPicPr>
                <p:blipFill>
                  <a:blip r:embed="rId9" cstate="print"/>
                  <a:stretch>
                    <a:fillRect/>
                  </a:stretch>
                </p:blipFill>
                <p:spPr>
                  <a:xfrm>
                    <a:off x="2267744" y="5157192"/>
                    <a:ext cx="1152128" cy="1152128"/>
                  </a:xfrm>
                  <a:prstGeom prst="rect">
                    <a:avLst/>
                  </a:prstGeom>
                </p:spPr>
              </p:pic>
              <p:sp>
                <p:nvSpPr>
                  <p:cNvPr id="44" name="TextBox 43"/>
                  <p:cNvSpPr txBox="1"/>
                  <p:nvPr/>
                </p:nvSpPr>
                <p:spPr>
                  <a:xfrm>
                    <a:off x="2195736" y="6237312"/>
                    <a:ext cx="115212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dirty="0" smtClean="0"/>
                      <a:t>PC</a:t>
                    </a:r>
                    <a:endParaRPr lang="es-DO" dirty="0"/>
                  </a:p>
                </p:txBody>
              </p:sp>
            </p:grpSp>
          </p:grpSp>
        </p:grpSp>
      </p:grpSp>
      <p:grpSp>
        <p:nvGrpSpPr>
          <p:cNvPr id="42" name="Group 12"/>
          <p:cNvGrpSpPr/>
          <p:nvPr/>
        </p:nvGrpSpPr>
        <p:grpSpPr>
          <a:xfrm>
            <a:off x="3707904" y="3933056"/>
            <a:ext cx="1503027" cy="657364"/>
            <a:chOff x="3707904" y="3933056"/>
            <a:chExt cx="1503027" cy="657364"/>
          </a:xfrm>
        </p:grpSpPr>
        <p:pic>
          <p:nvPicPr>
            <p:cNvPr id="45" name="Picture 44" descr="1194983902637558515switch_cisco_nico_.svg.hi.pn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707904" y="3933056"/>
              <a:ext cx="1503027" cy="470948"/>
            </a:xfrm>
            <a:prstGeom prst="rect">
              <a:avLst/>
            </a:prstGeom>
          </p:spPr>
        </p:pic>
        <p:sp>
          <p:nvSpPr>
            <p:cNvPr id="46" name="TextBox 45"/>
            <p:cNvSpPr txBox="1"/>
            <p:nvPr/>
          </p:nvSpPr>
          <p:spPr>
            <a:xfrm>
              <a:off x="3851920" y="4221088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Switch</a:t>
              </a:r>
              <a:endParaRPr lang="es-DO" b="1" dirty="0"/>
            </a:p>
          </p:txBody>
        </p:sp>
      </p:grpSp>
      <p:sp>
        <p:nvSpPr>
          <p:cNvPr id="49" name="Left-Right Arrow 48"/>
          <p:cNvSpPr/>
          <p:nvPr/>
        </p:nvSpPr>
        <p:spPr>
          <a:xfrm rot="556424">
            <a:off x="5034752" y="2612745"/>
            <a:ext cx="628777" cy="432048"/>
          </a:xfrm>
          <a:prstGeom prst="left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grpSp>
        <p:nvGrpSpPr>
          <p:cNvPr id="60" name="Group 59"/>
          <p:cNvGrpSpPr/>
          <p:nvPr/>
        </p:nvGrpSpPr>
        <p:grpSpPr>
          <a:xfrm>
            <a:off x="2051720" y="2564904"/>
            <a:ext cx="3569910" cy="2366392"/>
            <a:chOff x="2051720" y="2564904"/>
            <a:chExt cx="3569910" cy="2366392"/>
          </a:xfrm>
        </p:grpSpPr>
        <p:grpSp>
          <p:nvGrpSpPr>
            <p:cNvPr id="57" name="Group 56"/>
            <p:cNvGrpSpPr/>
            <p:nvPr/>
          </p:nvGrpSpPr>
          <p:grpSpPr>
            <a:xfrm>
              <a:off x="2411760" y="2564904"/>
              <a:ext cx="3209870" cy="2366392"/>
              <a:chOff x="2411760" y="2564904"/>
              <a:chExt cx="3209870" cy="2366392"/>
            </a:xfrm>
          </p:grpSpPr>
          <p:sp>
            <p:nvSpPr>
              <p:cNvPr id="54" name="Left-Right Arrow 53"/>
              <p:cNvSpPr/>
              <p:nvPr/>
            </p:nvSpPr>
            <p:spPr>
              <a:xfrm>
                <a:off x="4427984" y="3789040"/>
                <a:ext cx="1193646" cy="432048"/>
              </a:xfrm>
              <a:prstGeom prst="leftRightArrow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s-DO"/>
              </a:p>
            </p:txBody>
          </p:sp>
          <p:pic>
            <p:nvPicPr>
              <p:cNvPr id="55" name="Picture 54" descr="Server7507-256x256x32.png"/>
              <p:cNvPicPr>
                <a:picLocks noChangeAspect="1"/>
              </p:cNvPicPr>
              <p:nvPr/>
            </p:nvPicPr>
            <p:blipFill>
              <a:blip r:embed="rId11" cstate="print"/>
              <a:stretch>
                <a:fillRect/>
              </a:stretch>
            </p:blipFill>
            <p:spPr>
              <a:xfrm>
                <a:off x="2411760" y="3068960"/>
                <a:ext cx="2088232" cy="1862336"/>
              </a:xfrm>
              <a:prstGeom prst="rect">
                <a:avLst/>
              </a:prstGeom>
            </p:spPr>
          </p:pic>
          <p:sp>
            <p:nvSpPr>
              <p:cNvPr id="56" name="Left-Up Arrow 55"/>
              <p:cNvSpPr/>
              <p:nvPr/>
            </p:nvSpPr>
            <p:spPr>
              <a:xfrm flipH="1" flipV="1">
                <a:off x="2699792" y="2564904"/>
                <a:ext cx="792088" cy="648072"/>
              </a:xfrm>
              <a:prstGeom prst="leftUpArrow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s-DO"/>
              </a:p>
            </p:txBody>
          </p:sp>
        </p:grpSp>
        <p:sp>
          <p:nvSpPr>
            <p:cNvPr id="58" name="Left-Right Arrow 57"/>
            <p:cNvSpPr/>
            <p:nvPr/>
          </p:nvSpPr>
          <p:spPr>
            <a:xfrm rot="2054269">
              <a:off x="2051720" y="4293096"/>
              <a:ext cx="576064" cy="360040"/>
            </a:xfrm>
            <a:prstGeom prst="leftRight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DO"/>
            </a:p>
          </p:txBody>
        </p:sp>
        <p:pic>
          <p:nvPicPr>
            <p:cNvPr id="59" name="Picture 58" descr="firewall-hacker.jpg"/>
            <p:cNvPicPr>
              <a:picLocks noChangeAspect="1"/>
            </p:cNvPicPr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419872" y="4190866"/>
              <a:ext cx="667848" cy="534278"/>
            </a:xfrm>
            <a:prstGeom prst="rect">
              <a:avLst/>
            </a:prstGeom>
          </p:spPr>
        </p:pic>
      </p:grpSp>
      <p:sp>
        <p:nvSpPr>
          <p:cNvPr id="61" name="Oval 60"/>
          <p:cNvSpPr/>
          <p:nvPr/>
        </p:nvSpPr>
        <p:spPr>
          <a:xfrm>
            <a:off x="2699792" y="0"/>
            <a:ext cx="6696744" cy="371703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62" name="Oval 61"/>
          <p:cNvSpPr/>
          <p:nvPr/>
        </p:nvSpPr>
        <p:spPr>
          <a:xfrm>
            <a:off x="2555776" y="3429000"/>
            <a:ext cx="7056784" cy="396044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63" name="Oval 62"/>
          <p:cNvSpPr/>
          <p:nvPr/>
        </p:nvSpPr>
        <p:spPr>
          <a:xfrm>
            <a:off x="179512" y="692696"/>
            <a:ext cx="2664296" cy="5157192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65" name="Cloud Callout 64"/>
          <p:cNvSpPr/>
          <p:nvPr/>
        </p:nvSpPr>
        <p:spPr>
          <a:xfrm>
            <a:off x="1979712" y="5805264"/>
            <a:ext cx="2016224" cy="720080"/>
          </a:xfrm>
          <a:prstGeom prst="cloudCallout">
            <a:avLst>
              <a:gd name="adj1" fmla="val 28344"/>
              <a:gd name="adj2" fmla="val -7060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Corporate Network</a:t>
            </a:r>
            <a:endParaRPr lang="es-DO" dirty="0"/>
          </a:p>
        </p:txBody>
      </p:sp>
      <p:sp>
        <p:nvSpPr>
          <p:cNvPr id="66" name="Cloud Callout 65"/>
          <p:cNvSpPr/>
          <p:nvPr/>
        </p:nvSpPr>
        <p:spPr>
          <a:xfrm>
            <a:off x="179512" y="4653136"/>
            <a:ext cx="2016224" cy="1008112"/>
          </a:xfrm>
          <a:prstGeom prst="cloudCallout">
            <a:avLst>
              <a:gd name="adj1" fmla="val 24628"/>
              <a:gd name="adj2" fmla="val -6984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ISP Network to BTC</a:t>
            </a:r>
            <a:endParaRPr lang="es-DO" dirty="0"/>
          </a:p>
        </p:txBody>
      </p:sp>
      <p:sp>
        <p:nvSpPr>
          <p:cNvPr id="67" name="Explosion 2 66"/>
          <p:cNvSpPr/>
          <p:nvPr/>
        </p:nvSpPr>
        <p:spPr>
          <a:xfrm>
            <a:off x="2627784" y="836712"/>
            <a:ext cx="2880320" cy="1440160"/>
          </a:xfrm>
          <a:prstGeom prst="irregularSeal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Customers Network</a:t>
            </a:r>
            <a:endParaRPr lang="es-DO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2 -0.02684 L -0.01909 -0.1843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0" y="-7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70414E-6 L 0.00938 -0.0966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" y="-48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58015E-7 L 0.20486 -0.0032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2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3" grpId="0" animBg="1"/>
      <p:bldP spid="33" grpId="0" animBg="1"/>
      <p:bldP spid="49" grpId="0" animBg="1"/>
      <p:bldP spid="61" grpId="0" animBg="1"/>
      <p:bldP spid="62" grpId="0" animBg="1"/>
      <p:bldP spid="63" grpId="0" animBg="1"/>
      <p:bldP spid="65" grpId="0" animBg="1"/>
      <p:bldP spid="66" grpId="0" animBg="1"/>
      <p:bldP spid="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10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Final result benefits among others</a:t>
            </a:r>
            <a:endParaRPr lang="es-D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/>
          </a:bodyPr>
          <a:lstStyle/>
          <a:p>
            <a:r>
              <a:rPr lang="en-US" dirty="0" smtClean="0"/>
              <a:t>Every network can have a group of privileges defined that can only be modified from the server.</a:t>
            </a:r>
          </a:p>
          <a:p>
            <a:r>
              <a:rPr lang="en-US" dirty="0" smtClean="0"/>
              <a:t>Every network will be locked on it’s own space but yet with access to what is defined as their right of access.</a:t>
            </a:r>
          </a:p>
          <a:p>
            <a:r>
              <a:rPr lang="en-US" dirty="0" smtClean="0"/>
              <a:t>Security policies regarding the internet access and speed of each network can be applied easily.</a:t>
            </a:r>
          </a:p>
          <a:p>
            <a:r>
              <a:rPr lang="en-US" dirty="0" smtClean="0"/>
              <a:t>A security problem in one network will not affect any other.</a:t>
            </a:r>
            <a:endParaRPr lang="es-D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and timing</a:t>
            </a:r>
            <a:endParaRPr lang="es-DO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40766"/>
          <a:ext cx="8291264" cy="512428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347048"/>
                <a:gridCol w="1944216"/>
              </a:tblGrid>
              <a:tr h="36958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Cost (Euros)</a:t>
                      </a:r>
                      <a:endParaRPr lang="es-DO" dirty="0"/>
                    </a:p>
                  </a:txBody>
                  <a:tcPr/>
                </a:tc>
              </a:tr>
              <a:tr h="52008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Server</a:t>
                      </a:r>
                      <a:endParaRPr lang="es-D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€290</a:t>
                      </a:r>
                      <a:endParaRPr lang="es-D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695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Switch</a:t>
                      </a:r>
                      <a:endParaRPr lang="es-D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€80</a:t>
                      </a:r>
                      <a:endParaRPr lang="es-D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695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Other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network tools</a:t>
                      </a:r>
                      <a:endParaRPr lang="es-D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€78</a:t>
                      </a:r>
                      <a:endParaRPr lang="es-DO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695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DMZ service (Firewall) + RAID</a:t>
                      </a:r>
                      <a:endParaRPr lang="es-DO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€280</a:t>
                      </a:r>
                      <a:endParaRPr lang="es-DO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695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(Optional) Samba Server</a:t>
                      </a:r>
                      <a:endParaRPr lang="es-DO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€300</a:t>
                      </a:r>
                      <a:endParaRPr lang="es-DO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6379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(Optional) Navigation monitoring service; Proxy</a:t>
                      </a:r>
                      <a:endParaRPr lang="es-DO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€260</a:t>
                      </a:r>
                      <a:endParaRPr lang="es-DO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69580">
                <a:tc>
                  <a:txBody>
                    <a:bodyPr/>
                    <a:lstStyle/>
                    <a:p>
                      <a:pPr algn="r"/>
                      <a:r>
                        <a:rPr lang="es-DO" b="1" dirty="0" smtClean="0"/>
                        <a:t>Total </a:t>
                      </a:r>
                      <a:r>
                        <a:rPr lang="es-DO" b="1" dirty="0" err="1" smtClean="0"/>
                        <a:t>exc</a:t>
                      </a:r>
                      <a:r>
                        <a:rPr lang="es-DO" b="1" dirty="0" smtClean="0"/>
                        <a:t> VAT</a:t>
                      </a:r>
                      <a:endParaRPr lang="es-D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DO" b="1" dirty="0" smtClean="0"/>
                        <a:t>€1288</a:t>
                      </a:r>
                      <a:endParaRPr lang="es-DO" b="1" dirty="0"/>
                    </a:p>
                  </a:txBody>
                  <a:tcPr/>
                </a:tc>
              </a:tr>
              <a:tr h="36958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VAT</a:t>
                      </a:r>
                      <a:endParaRPr lang="es-D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DO" b="1" dirty="0" smtClean="0"/>
                        <a:t>€</a:t>
                      </a:r>
                      <a:r>
                        <a:rPr lang="en-US" b="1" dirty="0" smtClean="0"/>
                        <a:t>154.56</a:t>
                      </a:r>
                      <a:endParaRPr lang="es-DO" b="1" dirty="0"/>
                    </a:p>
                  </a:txBody>
                  <a:tcPr/>
                </a:tc>
              </a:tr>
              <a:tr h="36958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Total</a:t>
                      </a:r>
                      <a:endParaRPr lang="es-DO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DO" b="1" dirty="0" smtClean="0"/>
                        <a:t>€1 </a:t>
                      </a:r>
                      <a:r>
                        <a:rPr lang="es-DO" b="1" dirty="0" smtClean="0"/>
                        <a:t>442.56</a:t>
                      </a:r>
                      <a:endParaRPr lang="es-DO" b="1" dirty="0"/>
                    </a:p>
                  </a:txBody>
                  <a:tcPr/>
                </a:tc>
              </a:tr>
              <a:tr h="36958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Green-labor</a:t>
                      </a:r>
                      <a:r>
                        <a:rPr lang="en-US" dirty="0" smtClean="0"/>
                        <a:t> </a:t>
                      </a:r>
                      <a:endParaRPr lang="es-D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DO" dirty="0"/>
                    </a:p>
                  </a:txBody>
                  <a:tcPr/>
                </a:tc>
              </a:tr>
              <a:tr h="637904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2"/>
                          </a:solidFill>
                        </a:rPr>
                        <a:t>Blue-Hardware</a:t>
                      </a:r>
                      <a:endParaRPr lang="es-DO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DO" b="1" dirty="0" smtClean="0"/>
                    </a:p>
                    <a:p>
                      <a:pPr algn="r"/>
                      <a:endParaRPr lang="es-D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231</Words>
  <Application>Microsoft Office PowerPoint</Application>
  <PresentationFormat>On-screen Show (4:3)</PresentationFormat>
  <Paragraphs>61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Current Network Schema</vt:lpstr>
      <vt:lpstr>Pros</vt:lpstr>
      <vt:lpstr>Current Network Schema</vt:lpstr>
      <vt:lpstr>Final result benefits among others</vt:lpstr>
      <vt:lpstr>Cost and timing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Abel Guzman</dc:creator>
  <cp:lastModifiedBy>Abel Guzman</cp:lastModifiedBy>
  <cp:revision>40</cp:revision>
  <dcterms:created xsi:type="dcterms:W3CDTF">2014-10-23T09:47:05Z</dcterms:created>
  <dcterms:modified xsi:type="dcterms:W3CDTF">2015-01-11T12:09:05Z</dcterms:modified>
</cp:coreProperties>
</file>